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8"/>
  </p:notesMasterIdLst>
  <p:sldIdLst>
    <p:sldId id="341" r:id="rId5"/>
    <p:sldId id="342" r:id="rId6"/>
    <p:sldId id="343" r:id="rId7"/>
    <p:sldId id="344" r:id="rId8"/>
    <p:sldId id="345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3" r:id="rId17"/>
    <p:sldId id="354" r:id="rId18"/>
    <p:sldId id="355" r:id="rId19"/>
    <p:sldId id="356" r:id="rId20"/>
    <p:sldId id="357" r:id="rId21"/>
    <p:sldId id="358" r:id="rId22"/>
    <p:sldId id="359" r:id="rId23"/>
    <p:sldId id="360" r:id="rId24"/>
    <p:sldId id="361" r:id="rId25"/>
    <p:sldId id="362" r:id="rId26"/>
    <p:sldId id="363" r:id="rId2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25" d="100"/>
          <a:sy n="25" d="100"/>
        </p:scale>
        <p:origin x="1138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fif"/><Relationship Id="rId7" Type="http://schemas.openxmlformats.org/officeDocument/2006/relationships/image" Target="../media/image47.jpeg"/><Relationship Id="rId2" Type="http://schemas.openxmlformats.org/officeDocument/2006/relationships/hyperlink" Target="https://www.lcrembeddedsystems.com/resources/mosa-strategy-support-warfighters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90870" y="5126135"/>
            <a:ext cx="19594513" cy="6012917"/>
          </a:xfrm>
        </p:spPr>
        <p:txBody>
          <a:bodyPr/>
          <a:lstStyle/>
          <a:p>
            <a:r>
              <a:rPr lang="en-US" dirty="0">
                <a:latin typeface="+mj-lt"/>
              </a:rPr>
              <a:t>Bill </a:t>
            </a:r>
            <a:r>
              <a:rPr lang="en-US" dirty="0" err="1">
                <a:latin typeface="+mj-lt"/>
              </a:rPr>
              <a:t>Pilaud</a:t>
            </a:r>
            <a:r>
              <a:rPr lang="en-US" dirty="0">
                <a:latin typeface="+mj-lt"/>
              </a:rPr>
              <a:t>, Chief Solutions Architect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867525"/>
            <a:ext cx="19604183" cy="1857155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</a:rPr>
              <a:t>SOSA Enabled Automotive Technologies Disrupt the Battlefield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C0ED2C9-E2EF-0FBB-A199-455761D49D66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endParaRPr lang="en-US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4959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4FFD-34FF-8606-E326-0665EBE0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5774B-EC27-4273-5D56-B7EB69ACC9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2" y="581832"/>
            <a:ext cx="14061621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HPEC Architecture</a:t>
            </a:r>
          </a:p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60D11D7-06D6-7B6E-3B11-B70533138A9F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433" y="2120349"/>
            <a:ext cx="14947134" cy="103240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21F4C6-0B0C-3BFF-A39B-328C4DC2C3FE}"/>
              </a:ext>
            </a:extLst>
          </p:cNvPr>
          <p:cNvSpPr txBox="1"/>
          <p:nvPr/>
        </p:nvSpPr>
        <p:spPr>
          <a:xfrm>
            <a:off x="11738542" y="1572104"/>
            <a:ext cx="90691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HMI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EB0B3A-7720-FCCB-0281-3D0A6EEF3F8B}"/>
              </a:ext>
            </a:extLst>
          </p:cNvPr>
          <p:cNvSpPr txBox="1"/>
          <p:nvPr/>
        </p:nvSpPr>
        <p:spPr>
          <a:xfrm>
            <a:off x="13768216" y="1572103"/>
            <a:ext cx="1605133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Storage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59E0AE-1FC4-5C3C-19A0-2C6F982FE705}"/>
              </a:ext>
            </a:extLst>
          </p:cNvPr>
          <p:cNvSpPr txBox="1"/>
          <p:nvPr/>
        </p:nvSpPr>
        <p:spPr>
          <a:xfrm>
            <a:off x="15957188" y="1572102"/>
            <a:ext cx="1006327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DSP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3D904C-CF3E-4B73-5DF7-A043893C0DCD}"/>
              </a:ext>
            </a:extLst>
          </p:cNvPr>
          <p:cNvSpPr txBox="1"/>
          <p:nvPr/>
        </p:nvSpPr>
        <p:spPr>
          <a:xfrm>
            <a:off x="17817118" y="1572102"/>
            <a:ext cx="1605133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Switch</a:t>
            </a:r>
          </a:p>
        </p:txBody>
      </p:sp>
    </p:spTree>
    <p:extLst>
      <p:ext uri="{BB962C8B-B14F-4D97-AF65-F5344CB8AC3E}">
        <p14:creationId xmlns:p14="http://schemas.microsoft.com/office/powerpoint/2010/main" val="341048412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21695-D124-EDD8-8FE6-D71DEEDD6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0894A7-1D1D-1C5D-BB95-1523E19224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1" y="581832"/>
            <a:ext cx="16023092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Traditional SBC/GPGPU DSP Cluster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9B0542-46D8-4EAC-93DA-CE012347F601}"/>
              </a:ext>
            </a:extLst>
          </p:cNvPr>
          <p:cNvSpPr txBox="1"/>
          <p:nvPr/>
        </p:nvSpPr>
        <p:spPr>
          <a:xfrm>
            <a:off x="1736272" y="1763966"/>
            <a:ext cx="12404271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41 TFLOPS (Ada) -&gt; 160 TFLOPS (Blackwell)</a:t>
            </a:r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4C9DFE54-3827-2637-A715-E69FB996B753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487" y="2359001"/>
            <a:ext cx="17345025" cy="1032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1969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5504D-3062-D8CE-8455-B493EBD48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96156-2DA6-D5FD-4D41-F590DBB4B0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1" y="581832"/>
            <a:ext cx="16023092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Maximized GPGPU Cluster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33EA54-2CAC-2624-295C-5CA5A646EB03}"/>
              </a:ext>
            </a:extLst>
          </p:cNvPr>
          <p:cNvSpPr txBox="1"/>
          <p:nvPr/>
        </p:nvSpPr>
        <p:spPr>
          <a:xfrm>
            <a:off x="1736272" y="1763966"/>
            <a:ext cx="12404271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900 TFLOPS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19E925D-D3EB-7E18-0EE6-DCD9E844E2B0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087" y="1981796"/>
            <a:ext cx="15363826" cy="1056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7665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34B4C-EA58-C6A1-7E8A-9B5A7A6AF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BE1399-5475-7107-2F7D-002878023F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1" y="581832"/>
            <a:ext cx="16023092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Automotive Market Disruption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B76F1C-54F1-6C8B-EAF5-B3471575D7CD}"/>
              </a:ext>
            </a:extLst>
          </p:cNvPr>
          <p:cNvSpPr txBox="1"/>
          <p:nvPr/>
        </p:nvSpPr>
        <p:spPr>
          <a:xfrm>
            <a:off x="1736271" y="2497458"/>
            <a:ext cx="9439590" cy="69967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Big Market $4.3 Trillion Market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Electrification at Scale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Autonomy and Advanced Drive Assistance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 Software-defined vehicles open new revenue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Supply Chains, Tariffs, and Localization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AI integration everywhere (engineering, manufacturing, cybersecurity, and product)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056924-9A8C-0959-8050-18760E104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5861" y="2940369"/>
            <a:ext cx="12651913" cy="7785791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217347817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54C3C-2655-4D42-21A0-9A8A5A0D3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13EE11-831D-E43A-6881-0B8552723B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1" y="581832"/>
            <a:ext cx="16023092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NVIDIA Jetson THOR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EFC619-0EF6-8CE5-9EA5-F38625213589}"/>
              </a:ext>
            </a:extLst>
          </p:cNvPr>
          <p:cNvSpPr txBox="1"/>
          <p:nvPr/>
        </p:nvSpPr>
        <p:spPr>
          <a:xfrm>
            <a:off x="1736271" y="2744053"/>
            <a:ext cx="9439590" cy="82278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14 Core Arm processor with Blackwell</a:t>
            </a:r>
          </a:p>
          <a:p>
            <a:pPr marL="457200" lvl="4" indent="-457200"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dirty="0"/>
              <a:t>2070 TFLOPS (2 Petaflop)</a:t>
            </a:r>
          </a:p>
          <a:p>
            <a:pPr marL="457200" lvl="1" indent="-457200"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dirty="0"/>
              <a:t>40-130W operation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 Built-in Security and Safety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100Gigabit integrated sensor with </a:t>
            </a:r>
            <a:r>
              <a:rPr lang="en-US" sz="3200" dirty="0" err="1"/>
              <a:t>Holoscan</a:t>
            </a:r>
            <a:endParaRPr lang="en-US" sz="3200" dirty="0"/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Software infrastructure from simulation to rapid inference deployment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/>
              <a:t>Holoscan</a:t>
            </a:r>
            <a:r>
              <a:rPr lang="en-US" sz="3200" dirty="0"/>
              <a:t> – FPGA through fabric optimization to minimize sensor to processing latency with ready-made sensors (camera, IR, RADAR, communications </a:t>
            </a:r>
            <a:r>
              <a:rPr lang="en-US" sz="3200" dirty="0" err="1"/>
              <a:t>etc</a:t>
            </a:r>
            <a:r>
              <a:rPr lang="en-US" sz="3200" dirty="0"/>
              <a:t>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113BC1-7F98-859F-EC7D-D1F6405A9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7600" y="3777647"/>
            <a:ext cx="5585427" cy="558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18921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7FF1F-2D80-D4DE-3622-1AAA10E46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E3C1DD-DDCF-12D7-3D4F-FCDA896D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1" y="581832"/>
            <a:ext cx="16023092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HPEC System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C040EA-36B3-8FAF-1BF5-874A79BB91AC}"/>
              </a:ext>
            </a:extLst>
          </p:cNvPr>
          <p:cNvSpPr txBox="1"/>
          <p:nvPr/>
        </p:nvSpPr>
        <p:spPr>
          <a:xfrm>
            <a:off x="1736272" y="1763966"/>
            <a:ext cx="12404271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12 Petaflops -&gt; 1050 Tokens/second</a:t>
            </a:r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C988EBAA-BBB7-E871-75C1-36DBF76F7780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265" y="2814639"/>
            <a:ext cx="14070098" cy="89823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BF7B2C-09C8-D4D0-C957-073F388515DB}"/>
              </a:ext>
            </a:extLst>
          </p:cNvPr>
          <p:cNvSpPr txBox="1"/>
          <p:nvPr/>
        </p:nvSpPr>
        <p:spPr>
          <a:xfrm>
            <a:off x="17530761" y="2911843"/>
            <a:ext cx="2800351" cy="1384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US" sz="2800" b="1" dirty="0"/>
              <a:t>HOLOSCAN</a:t>
            </a:r>
          </a:p>
          <a:p>
            <a:pPr algn="l"/>
            <a:r>
              <a:rPr lang="en-US" sz="2800" b="1" dirty="0"/>
              <a:t>FPGA </a:t>
            </a:r>
          </a:p>
          <a:p>
            <a:pPr algn="l"/>
            <a:r>
              <a:rPr lang="en-US" sz="2800" b="1" dirty="0"/>
              <a:t>(GPGPU direct)</a:t>
            </a:r>
          </a:p>
        </p:txBody>
      </p:sp>
    </p:spTree>
    <p:extLst>
      <p:ext uri="{BB962C8B-B14F-4D97-AF65-F5344CB8AC3E}">
        <p14:creationId xmlns:p14="http://schemas.microsoft.com/office/powerpoint/2010/main" val="373084934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4962E-8C4F-E5A4-B341-9C78D232F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D936E-3994-9EFC-F4EB-4AF20C5AA1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1" y="581832"/>
            <a:ext cx="16023092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SOSA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A819BB-3932-778C-9B9D-C6D65BC909FD}"/>
              </a:ext>
            </a:extLst>
          </p:cNvPr>
          <p:cNvSpPr txBox="1"/>
          <p:nvPr/>
        </p:nvSpPr>
        <p:spPr>
          <a:xfrm>
            <a:off x="1736271" y="3944383"/>
            <a:ext cx="9439590" cy="58272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ea typeface="Roboto Condensed" panose="02000000000000000000" pitchFamily="2" charset="0"/>
              </a:rPr>
              <a:t>VNX &lt; (Small Credit card) – &lt; 60W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ea typeface="Roboto Condensed" panose="02000000000000000000" pitchFamily="2" charset="0"/>
                <a:cs typeface="Roboto Condensed" panose="02000000000000000000" pitchFamily="2" charset="0"/>
              </a:rPr>
              <a:t>VPX (VITA 46/VITA 100)</a:t>
            </a:r>
          </a:p>
          <a:p>
            <a:pPr marL="457200" lvl="1" indent="-457200"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dirty="0">
                <a:ea typeface="Roboto Condensed" panose="02000000000000000000" pitchFamily="2" charset="0"/>
              </a:rPr>
              <a:t>3U  (Laptop, SOC,  or RFSOC)</a:t>
            </a:r>
          </a:p>
          <a:p>
            <a:pPr marL="457200" lvl="1" indent="-457200"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dirty="0">
                <a:ea typeface="Roboto Condensed" panose="02000000000000000000" pitchFamily="2" charset="0"/>
              </a:rPr>
              <a:t>6U (HPC FPGA/GPGPU)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ea typeface="Roboto Condensed" panose="02000000000000000000" pitchFamily="2" charset="0"/>
                <a:cs typeface="Roboto Condensed" panose="02000000000000000000" pitchFamily="2" charset="0"/>
              </a:rPr>
              <a:t>Conduction Cooled (VITA 48.2) &lt; 100W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ea typeface="Roboto Condensed" panose="02000000000000000000" pitchFamily="2" charset="0"/>
              </a:rPr>
              <a:t>Air Flow Through (VITA 48.8)  100W-200W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ea typeface="Roboto Condensed" panose="02000000000000000000" pitchFamily="2" charset="0"/>
              </a:rPr>
              <a:t>Liquid Flow Through (VITA 48.4) &gt; 200W</a:t>
            </a:r>
          </a:p>
          <a:p>
            <a:pPr marL="342900" lvl="2" indent="-342900"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ea typeface="Roboto Condensed" panose="02000000000000000000" pitchFamily="2" charset="0"/>
              </a:rPr>
              <a:t>Liquid side wall – Vita 48.2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CB50B6-D44D-E1F7-D36B-6345BC8799FE}"/>
              </a:ext>
            </a:extLst>
          </p:cNvPr>
          <p:cNvSpPr txBox="1"/>
          <p:nvPr/>
        </p:nvSpPr>
        <p:spPr>
          <a:xfrm>
            <a:off x="1736272" y="1763966"/>
            <a:ext cx="12404271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VPX/VNX – SWAP optimized for all platforms</a:t>
            </a:r>
          </a:p>
        </p:txBody>
      </p:sp>
      <p:pic>
        <p:nvPicPr>
          <p:cNvPr id="7" name="Picture 6" descr="VPX3010–VPX 3U Processor Blades–ADLINK">
            <a:extLst>
              <a:ext uri="{FF2B5EF4-FFF2-40B4-BE49-F238E27FC236}">
                <a16:creationId xmlns:a16="http://schemas.microsoft.com/office/drawing/2014/main" id="{ABF0C082-BF6E-F898-AAF5-5F45F5456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4775" y="6110675"/>
            <a:ext cx="3527887" cy="234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207B77-7659-652E-F446-6B00872F98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75"/>
          <a:stretch/>
        </p:blipFill>
        <p:spPr>
          <a:xfrm>
            <a:off x="12340876" y="8533107"/>
            <a:ext cx="3404795" cy="392515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485C0A-E49B-CD18-64CD-18BF76748C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30"/>
          <a:stretch>
            <a:fillRect/>
          </a:stretch>
        </p:blipFill>
        <p:spPr>
          <a:xfrm>
            <a:off x="16047404" y="3639778"/>
            <a:ext cx="7103292" cy="257271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35DBF33-FBE3-C15D-1481-C059651D5068}"/>
              </a:ext>
            </a:extLst>
          </p:cNvPr>
          <p:cNvGrpSpPr>
            <a:grpSpLocks noChangeAspect="1"/>
          </p:cNvGrpSpPr>
          <p:nvPr/>
        </p:nvGrpSpPr>
        <p:grpSpPr>
          <a:xfrm>
            <a:off x="18119102" y="7335157"/>
            <a:ext cx="2924385" cy="4053141"/>
            <a:chOff x="7585915" y="3918356"/>
            <a:chExt cx="1985597" cy="285652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E22DCD6-D02B-950D-0E5D-B891135268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7370" t="25269" r="47306" b="6645"/>
            <a:stretch/>
          </p:blipFill>
          <p:spPr>
            <a:xfrm>
              <a:off x="7682090" y="3918356"/>
              <a:ext cx="1817359" cy="2747007"/>
            </a:xfrm>
            <a:prstGeom prst="rect">
              <a:avLst/>
            </a:prstGeom>
          </p:spPr>
        </p:pic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DEC64A7F-4A10-A1BB-64D5-0908A90D2ACF}"/>
                </a:ext>
              </a:extLst>
            </p:cNvPr>
            <p:cNvSpPr/>
            <p:nvPr/>
          </p:nvSpPr>
          <p:spPr>
            <a:xfrm>
              <a:off x="9261705" y="4607091"/>
              <a:ext cx="309807" cy="1367672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392EDC74-A90D-285E-4434-77DE28F51796}"/>
                </a:ext>
              </a:extLst>
            </p:cNvPr>
            <p:cNvSpPr/>
            <p:nvPr/>
          </p:nvSpPr>
          <p:spPr>
            <a:xfrm rot="21074143">
              <a:off x="7585915" y="4296120"/>
              <a:ext cx="531714" cy="792673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5E3589C1-6A2C-4F60-06F8-8858B159DB1B}"/>
                </a:ext>
              </a:extLst>
            </p:cNvPr>
            <p:cNvSpPr/>
            <p:nvPr/>
          </p:nvSpPr>
          <p:spPr>
            <a:xfrm rot="16952278">
              <a:off x="7840963" y="6173138"/>
              <a:ext cx="492887" cy="710591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3" name="TextBox 18">
            <a:extLst>
              <a:ext uri="{FF2B5EF4-FFF2-40B4-BE49-F238E27FC236}">
                <a16:creationId xmlns:a16="http://schemas.microsoft.com/office/drawing/2014/main" id="{5CC2BD5F-7EE6-CCD8-DAF7-DC490F2EBA0D}"/>
              </a:ext>
            </a:extLst>
          </p:cNvPr>
          <p:cNvSpPr txBox="1"/>
          <p:nvPr/>
        </p:nvSpPr>
        <p:spPr>
          <a:xfrm>
            <a:off x="20967604" y="9852900"/>
            <a:ext cx="1607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Air in / out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156BC92-B03E-7524-3582-B83CE5190193}"/>
              </a:ext>
            </a:extLst>
          </p:cNvPr>
          <p:cNvCxnSpPr>
            <a:cxnSpLocks/>
          </p:cNvCxnSpPr>
          <p:nvPr/>
        </p:nvCxnSpPr>
        <p:spPr>
          <a:xfrm>
            <a:off x="20996344" y="9222256"/>
            <a:ext cx="1295154" cy="472516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C8AB70F-5B77-B965-4DCD-E742A1C8D8A5}"/>
              </a:ext>
            </a:extLst>
          </p:cNvPr>
          <p:cNvCxnSpPr>
            <a:cxnSpLocks/>
          </p:cNvCxnSpPr>
          <p:nvPr/>
        </p:nvCxnSpPr>
        <p:spPr>
          <a:xfrm flipH="1" flipV="1">
            <a:off x="20937352" y="9340035"/>
            <a:ext cx="1248011" cy="472516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923ECF4F-CF87-B653-D228-C672D98770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12174560" y="2331145"/>
            <a:ext cx="5029425" cy="3198117"/>
          </a:xfrm>
          <a:prstGeom prst="rect">
            <a:avLst/>
          </a:prstGeom>
        </p:spPr>
      </p:pic>
      <p:sp>
        <p:nvSpPr>
          <p:cNvPr id="32" name="TextBox 18">
            <a:extLst>
              <a:ext uri="{FF2B5EF4-FFF2-40B4-BE49-F238E27FC236}">
                <a16:creationId xmlns:a16="http://schemas.microsoft.com/office/drawing/2014/main" id="{B3770413-5721-BAB8-F25E-3B226F35D597}"/>
              </a:ext>
            </a:extLst>
          </p:cNvPr>
          <p:cNvSpPr txBox="1"/>
          <p:nvPr/>
        </p:nvSpPr>
        <p:spPr>
          <a:xfrm>
            <a:off x="17234237" y="8668684"/>
            <a:ext cx="1607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Air in / out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B2724E5-5456-FC12-427E-5439090F85BE}"/>
              </a:ext>
            </a:extLst>
          </p:cNvPr>
          <p:cNvCxnSpPr>
            <a:cxnSpLocks/>
          </p:cNvCxnSpPr>
          <p:nvPr/>
        </p:nvCxnSpPr>
        <p:spPr>
          <a:xfrm>
            <a:off x="17262977" y="8038040"/>
            <a:ext cx="1295154" cy="472516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794F61F-D0C8-AE14-93A1-FFD01EEAA612}"/>
              </a:ext>
            </a:extLst>
          </p:cNvPr>
          <p:cNvCxnSpPr>
            <a:cxnSpLocks/>
          </p:cNvCxnSpPr>
          <p:nvPr/>
        </p:nvCxnSpPr>
        <p:spPr>
          <a:xfrm flipH="1" flipV="1">
            <a:off x="17203985" y="8155819"/>
            <a:ext cx="1248011" cy="472516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569374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30654-50E4-3320-2FE0-6D4EE3F84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3B22F-D868-44B5-1632-A15143BDBA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1" y="581832"/>
            <a:ext cx="16023092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Liquid Cooled Chassis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463087-75FA-FD11-891E-E86153D2B579}"/>
              </a:ext>
            </a:extLst>
          </p:cNvPr>
          <p:cNvSpPr txBox="1"/>
          <p:nvPr/>
        </p:nvSpPr>
        <p:spPr>
          <a:xfrm>
            <a:off x="1736271" y="4025061"/>
            <a:ext cx="9439590" cy="45345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200" dirty="0">
                <a:ea typeface="Roboto Condensed" panose="02000000000000000000" pitchFamily="2" charset="0"/>
              </a:rPr>
              <a:t>LCR Solution Example…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ea typeface="Roboto Condensed" panose="02000000000000000000" pitchFamily="2" charset="0"/>
              </a:rPr>
              <a:t>For higher wattage applications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ea typeface="Roboto Condensed" panose="02000000000000000000" pitchFamily="2" charset="0"/>
              </a:rPr>
              <a:t>Liquid-cooled sidewall cold plates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ea typeface="Roboto Condensed" panose="02000000000000000000" pitchFamily="2" charset="0"/>
              </a:rPr>
              <a:t>Conduction-cooled VITA 48.2 VPX modules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ea typeface="Roboto Condensed" panose="02000000000000000000" pitchFamily="2" charset="0"/>
              </a:rPr>
              <a:t>Avionics VPX Chassis used on EA-18G (Growler) – NGJ Pod</a:t>
            </a:r>
            <a:endParaRPr lang="en-US" sz="2400" dirty="0">
              <a:ea typeface="Roboto Condensed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C935E5-8CEC-33A3-FDFF-A55A56768049}"/>
              </a:ext>
            </a:extLst>
          </p:cNvPr>
          <p:cNvSpPr txBox="1"/>
          <p:nvPr/>
        </p:nvSpPr>
        <p:spPr>
          <a:xfrm>
            <a:off x="1736272" y="1763966"/>
            <a:ext cx="12404271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Examples using VITA 48.2 Modules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1FF65F-8737-4F86-8FF2-8B2F10DB8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8156" y="2061483"/>
            <a:ext cx="7633056" cy="6069528"/>
          </a:xfrm>
          <a:prstGeom prst="rect">
            <a:avLst/>
          </a:prstGeom>
        </p:spPr>
      </p:pic>
      <p:pic>
        <p:nvPicPr>
          <p:cNvPr id="4" name="Picture 3" descr="image001">
            <a:extLst>
              <a:ext uri="{FF2B5EF4-FFF2-40B4-BE49-F238E27FC236}">
                <a16:creationId xmlns:a16="http://schemas.microsoft.com/office/drawing/2014/main" id="{15745037-D305-40B6-878C-F37C80774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564" y="8199674"/>
            <a:ext cx="7584636" cy="4216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1E46F1-7B35-474C-B38C-873BE332DB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173575" y="8084572"/>
            <a:ext cx="5872163" cy="414431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16716043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7FD13-B738-333F-4D64-F1C95B4B7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5CE02-E925-B90B-C2C1-00FCBC12EF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1" y="581832"/>
            <a:ext cx="16023092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Chassis Level Standardization - SAVE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3A0F01-727B-E313-5238-69DAF2C8D5F0}"/>
              </a:ext>
            </a:extLst>
          </p:cNvPr>
          <p:cNvSpPr txBox="1"/>
          <p:nvPr/>
        </p:nvSpPr>
        <p:spPr>
          <a:xfrm>
            <a:off x="1736270" y="2670846"/>
            <a:ext cx="11408229" cy="72430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200" b="1" dirty="0">
                <a:ea typeface="Roboto Condensed" panose="02000000000000000000" pitchFamily="2" charset="0"/>
              </a:rPr>
              <a:t>Standardized A-Kit / Vehicle Envelope (SAVE)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kern="100" dirty="0">
                <a:cs typeface="Times New Roman" panose="02020603050405020304" pitchFamily="18" charset="0"/>
              </a:rPr>
              <a:t>SAVE applies to any modular system electrically and/or digitally integrated into an Army platform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kern="100" dirty="0">
                <a:cs typeface="Times New Roman" panose="02020603050405020304" pitchFamily="18" charset="0"/>
              </a:rPr>
              <a:t>Describes the size and shape of a standard mounting location, or "envelope," and set of physical and electrical interfaces for C5ISR systems in Army platforms</a:t>
            </a:r>
          </a:p>
          <a:p>
            <a:pPr marL="457200" lvl="2" indent="-457200"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kern="100" dirty="0">
                <a:cs typeface="Times New Roman" panose="02020603050405020304" pitchFamily="18" charset="0"/>
              </a:rPr>
              <a:t>15.9” wide x 16.1” deep x  9.3” tall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kern="100" dirty="0">
                <a:cs typeface="Times New Roman" panose="02020603050405020304" pitchFamily="18" charset="0"/>
              </a:rPr>
              <a:t>Intended to be compatible with VICTORY, CMOSS, SOSA and other current standards in support of MOSA architectures</a:t>
            </a:r>
          </a:p>
          <a:p>
            <a:pPr algn="l"/>
            <a:endParaRPr lang="en-US" sz="3200" kern="100" dirty="0">
              <a:cs typeface="Times New Roman" panose="02020603050405020304" pitchFamily="18" charset="0"/>
            </a:endParaRP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id="{20D360C6-41FF-FE7B-F21A-A1D9514ACFC4}"/>
              </a:ext>
            </a:extLst>
          </p:cNvPr>
          <p:cNvSpPr txBox="1"/>
          <p:nvPr/>
        </p:nvSpPr>
        <p:spPr>
          <a:xfrm>
            <a:off x="17129243" y="6509876"/>
            <a:ext cx="47061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914400" eaLnBrk="1" fontAlgn="base" hangingPunct="1">
              <a:defRPr sz="2800" b="1" kern="1200">
                <a:solidFill>
                  <a:schemeClr val="tx1"/>
                </a:solidFill>
              </a:defRPr>
            </a:lvl1pPr>
            <a:lvl2pPr marL="457200" algn="l" defTabSz="914400" eaLnBrk="1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eaLnBrk="1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eaLnBrk="1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eaLnBrk="1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eaLnBrk="1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eaLnBrk="1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eaLnBrk="1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eaLnBrk="1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Half SAVE – split for multi-system or redundancy support</a:t>
            </a:r>
          </a:p>
        </p:txBody>
      </p:sp>
      <p:sp>
        <p:nvSpPr>
          <p:cNvPr id="8" name="TextBox 19">
            <a:extLst>
              <a:ext uri="{FF2B5EF4-FFF2-40B4-BE49-F238E27FC236}">
                <a16:creationId xmlns:a16="http://schemas.microsoft.com/office/drawing/2014/main" id="{67D65739-9660-446D-A374-15688123E1B5}"/>
              </a:ext>
            </a:extLst>
          </p:cNvPr>
          <p:cNvSpPr txBox="1"/>
          <p:nvPr/>
        </p:nvSpPr>
        <p:spPr>
          <a:xfrm>
            <a:off x="17604860" y="2384306"/>
            <a:ext cx="3754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en-US" sz="2800" b="1" dirty="0"/>
              <a:t>Full SAVE footprint</a:t>
            </a:r>
          </a:p>
        </p:txBody>
      </p:sp>
      <p:pic>
        <p:nvPicPr>
          <p:cNvPr id="9" name="Picture 8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20775CFA-BC7E-7D25-F643-011CB25A3D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5227" y="3042226"/>
            <a:ext cx="5600824" cy="32969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2F00DC8-1764-594D-0FC0-47689245B8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79" t="24196" r="7221" b="27566"/>
          <a:stretch/>
        </p:blipFill>
        <p:spPr>
          <a:xfrm>
            <a:off x="15731976" y="8861955"/>
            <a:ext cx="7500721" cy="1925108"/>
          </a:xfrm>
          <a:prstGeom prst="rect">
            <a:avLst/>
          </a:prstGeom>
        </p:spPr>
      </p:pic>
      <p:sp>
        <p:nvSpPr>
          <p:cNvPr id="12" name="TextBox 18">
            <a:extLst>
              <a:ext uri="{FF2B5EF4-FFF2-40B4-BE49-F238E27FC236}">
                <a16:creationId xmlns:a16="http://schemas.microsoft.com/office/drawing/2014/main" id="{421A29DA-DB9E-8251-E631-DCC08AC0EBC7}"/>
              </a:ext>
            </a:extLst>
          </p:cNvPr>
          <p:cNvSpPr txBox="1"/>
          <p:nvPr/>
        </p:nvSpPr>
        <p:spPr>
          <a:xfrm>
            <a:off x="16894886" y="10854640"/>
            <a:ext cx="51748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914400" eaLnBrk="1" fontAlgn="base" hangingPunct="1">
              <a:defRPr sz="2800" b="1" kern="1200">
                <a:solidFill>
                  <a:schemeClr val="tx1"/>
                </a:solidFill>
              </a:defRPr>
            </a:lvl1pPr>
            <a:lvl2pPr marL="457200" algn="l" defTabSz="914400" eaLnBrk="1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eaLnBrk="1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eaLnBrk="1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eaLnBrk="1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eaLnBrk="1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eaLnBrk="1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eaLnBrk="1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eaLnBrk="1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SINCGAR VRC91 mounting per the SAVE specification</a:t>
            </a:r>
          </a:p>
        </p:txBody>
      </p:sp>
    </p:spTree>
    <p:extLst>
      <p:ext uri="{BB962C8B-B14F-4D97-AF65-F5344CB8AC3E}">
        <p14:creationId xmlns:p14="http://schemas.microsoft.com/office/powerpoint/2010/main" val="90318459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081C3-DFC0-E761-162B-2DC0DB148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27C193-2051-F0D7-D520-626956F205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1" y="581832"/>
            <a:ext cx="16023092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ATR – Airborne Transport Rack</a:t>
            </a:r>
          </a:p>
          <a:p>
            <a:endParaRPr lang="en-US" dirty="0"/>
          </a:p>
        </p:txBody>
      </p:sp>
      <p:sp>
        <p:nvSpPr>
          <p:cNvPr id="8" name="TextBox 19">
            <a:extLst>
              <a:ext uri="{FF2B5EF4-FFF2-40B4-BE49-F238E27FC236}">
                <a16:creationId xmlns:a16="http://schemas.microsoft.com/office/drawing/2014/main" id="{C66B7711-22C8-B7A3-F4AE-E22E082DF03E}"/>
              </a:ext>
            </a:extLst>
          </p:cNvPr>
          <p:cNvSpPr txBox="1"/>
          <p:nvPr/>
        </p:nvSpPr>
        <p:spPr>
          <a:xfrm>
            <a:off x="1974078" y="6684170"/>
            <a:ext cx="4230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en-US" sz="2800" b="1" dirty="0"/>
              <a:t>Horizontal card insertion up to 4 SOSA PICS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EB7F84-9ED9-A894-C9AA-466EDEEA20F9}"/>
              </a:ext>
            </a:extLst>
          </p:cNvPr>
          <p:cNvSpPr txBox="1"/>
          <p:nvPr/>
        </p:nvSpPr>
        <p:spPr>
          <a:xfrm>
            <a:off x="1736271" y="1749229"/>
            <a:ext cx="14651491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Addressing a range of Army aviation and ground applications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/>
              <a:t>Extensible base design strategies enable quick turn solutions across slot counts`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5E6D12-C4FF-4A0B-C9DB-911DE6CB2B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6271" y="3205462"/>
            <a:ext cx="4706183" cy="3349315"/>
          </a:xfrm>
          <a:prstGeom prst="rect">
            <a:avLst/>
          </a:prstGeom>
        </p:spPr>
      </p:pic>
      <p:pic>
        <p:nvPicPr>
          <p:cNvPr id="10" name="Content Placeholder 4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6D51F35A-650D-E9F7-30E8-E291376E0D5A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3382" y="3546323"/>
            <a:ext cx="3497235" cy="3349315"/>
          </a:xfrm>
          <a:prstGeom prst="rect">
            <a:avLst/>
          </a:prstGeom>
        </p:spPr>
      </p:pic>
      <p:sp>
        <p:nvSpPr>
          <p:cNvPr id="14" name="TextBox 19">
            <a:extLst>
              <a:ext uri="{FF2B5EF4-FFF2-40B4-BE49-F238E27FC236}">
                <a16:creationId xmlns:a16="http://schemas.microsoft.com/office/drawing/2014/main" id="{34334AC7-ACA4-B5C8-3EE3-EB4DEBDA46FC}"/>
              </a:ext>
            </a:extLst>
          </p:cNvPr>
          <p:cNvSpPr txBox="1"/>
          <p:nvPr/>
        </p:nvSpPr>
        <p:spPr>
          <a:xfrm>
            <a:off x="10076715" y="6684170"/>
            <a:ext cx="4230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en-US" sz="2800" b="1" dirty="0"/>
              <a:t>Vertical card insertion up to 6 SOSA PICS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3DEC64B-5BBC-EDC6-A95B-6FF251D2F6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41545" y="3546323"/>
            <a:ext cx="3998209" cy="3349315"/>
          </a:xfrm>
          <a:prstGeom prst="rect">
            <a:avLst/>
          </a:prstGeom>
        </p:spPr>
      </p:pic>
      <p:sp>
        <p:nvSpPr>
          <p:cNvPr id="17" name="TextBox 19">
            <a:extLst>
              <a:ext uri="{FF2B5EF4-FFF2-40B4-BE49-F238E27FC236}">
                <a16:creationId xmlns:a16="http://schemas.microsoft.com/office/drawing/2014/main" id="{6C3B9342-BDDD-E5CE-F899-C72851D202D0}"/>
              </a:ext>
            </a:extLst>
          </p:cNvPr>
          <p:cNvSpPr txBox="1"/>
          <p:nvPr/>
        </p:nvSpPr>
        <p:spPr>
          <a:xfrm>
            <a:off x="17825365" y="6684169"/>
            <a:ext cx="4230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en-US" sz="2800" b="1" dirty="0"/>
              <a:t>Vertical card insertion up to 10 SOSA PICS</a:t>
            </a:r>
          </a:p>
        </p:txBody>
      </p:sp>
      <p:pic>
        <p:nvPicPr>
          <p:cNvPr id="19" name="Picture 18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37F8A392-C5DA-1606-93DB-3BD098458E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40617" y="8265688"/>
            <a:ext cx="4135802" cy="2763164"/>
          </a:xfrm>
          <a:prstGeom prst="rect">
            <a:avLst/>
          </a:prstGeom>
        </p:spPr>
      </p:pic>
      <p:sp>
        <p:nvSpPr>
          <p:cNvPr id="21" name="TextBox 19">
            <a:extLst>
              <a:ext uri="{FF2B5EF4-FFF2-40B4-BE49-F238E27FC236}">
                <a16:creationId xmlns:a16="http://schemas.microsoft.com/office/drawing/2014/main" id="{B7FE6800-4328-D7A9-8218-C53E5808B191}"/>
              </a:ext>
            </a:extLst>
          </p:cNvPr>
          <p:cNvSpPr txBox="1"/>
          <p:nvPr/>
        </p:nvSpPr>
        <p:spPr>
          <a:xfrm>
            <a:off x="13710977" y="11028852"/>
            <a:ext cx="4230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en-US" sz="2800" b="1" dirty="0"/>
              <a:t>Vertical card insertion up to 20 SOSA PICS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1154183-0F05-8B86-88BD-3A3FD7FC03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0584" y="7638276"/>
            <a:ext cx="4072311" cy="3604636"/>
          </a:xfrm>
          <a:prstGeom prst="rect">
            <a:avLst/>
          </a:prstGeom>
        </p:spPr>
      </p:pic>
      <p:sp>
        <p:nvSpPr>
          <p:cNvPr id="24" name="TextBox 19">
            <a:extLst>
              <a:ext uri="{FF2B5EF4-FFF2-40B4-BE49-F238E27FC236}">
                <a16:creationId xmlns:a16="http://schemas.microsoft.com/office/drawing/2014/main" id="{5563FBA9-CBDB-5EF3-3161-1F236AD5F4B8}"/>
              </a:ext>
            </a:extLst>
          </p:cNvPr>
          <p:cNvSpPr txBox="1"/>
          <p:nvPr/>
        </p:nvSpPr>
        <p:spPr>
          <a:xfrm>
            <a:off x="6442456" y="11071715"/>
            <a:ext cx="4230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en-US" sz="2800" b="1" dirty="0"/>
              <a:t>Liquid side wall option</a:t>
            </a:r>
          </a:p>
        </p:txBody>
      </p:sp>
    </p:spTree>
    <p:extLst>
      <p:ext uri="{BB962C8B-B14F-4D97-AF65-F5344CB8AC3E}">
        <p14:creationId xmlns:p14="http://schemas.microsoft.com/office/powerpoint/2010/main" val="380357550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120B4-B5AE-FF40-9D82-FE453C2D0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B5D1FE-50D4-5820-A6AC-66C9B06389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2" y="581832"/>
            <a:ext cx="14061621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Quit Fighting Yesterday’s WAR!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9AC50C6-EB91-6AEE-0DAA-F7DA18CB512B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272" y="2863529"/>
            <a:ext cx="11505364" cy="74784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CF561F-2AB4-582F-CD52-71B070899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1766" y="2863529"/>
            <a:ext cx="9262693" cy="747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0962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F8C6F-7429-486B-729B-A8CF3A9B7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33A76-FC14-2554-00F3-D985688D05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1" y="581832"/>
            <a:ext cx="16023092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SOSA/VPX – Enclosure Agnostic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62FD61-F46D-562E-FEC9-31731827C836}"/>
              </a:ext>
            </a:extLst>
          </p:cNvPr>
          <p:cNvSpPr txBox="1"/>
          <p:nvPr/>
        </p:nvSpPr>
        <p:spPr>
          <a:xfrm>
            <a:off x="1736271" y="1995450"/>
            <a:ext cx="14651491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PICs enabled by Enclosure Optimized to Platform </a:t>
            </a:r>
          </a:p>
        </p:txBody>
      </p:sp>
      <p:sp>
        <p:nvSpPr>
          <p:cNvPr id="14" name="TextBox 19">
            <a:extLst>
              <a:ext uri="{FF2B5EF4-FFF2-40B4-BE49-F238E27FC236}">
                <a16:creationId xmlns:a16="http://schemas.microsoft.com/office/drawing/2014/main" id="{8A946C85-3843-C135-804D-EC2DFD35FA01}"/>
              </a:ext>
            </a:extLst>
          </p:cNvPr>
          <p:cNvSpPr txBox="1"/>
          <p:nvPr/>
        </p:nvSpPr>
        <p:spPr>
          <a:xfrm>
            <a:off x="5190390" y="6695749"/>
            <a:ext cx="5039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en-US" sz="2800" b="1" dirty="0"/>
              <a:t>Airborne Transport Rack (ATR)</a:t>
            </a:r>
          </a:p>
        </p:txBody>
      </p:sp>
      <p:sp>
        <p:nvSpPr>
          <p:cNvPr id="17" name="TextBox 19">
            <a:extLst>
              <a:ext uri="{FF2B5EF4-FFF2-40B4-BE49-F238E27FC236}">
                <a16:creationId xmlns:a16="http://schemas.microsoft.com/office/drawing/2014/main" id="{10524BFC-81EC-872C-D94C-B86C95C6C668}"/>
              </a:ext>
            </a:extLst>
          </p:cNvPr>
          <p:cNvSpPr txBox="1"/>
          <p:nvPr/>
        </p:nvSpPr>
        <p:spPr>
          <a:xfrm>
            <a:off x="16025140" y="2601326"/>
            <a:ext cx="4230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en-US" sz="2800" b="1" dirty="0"/>
              <a:t>SAVE/Ground Mobile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98248421-F4A8-A7A4-5A8F-1645C6C839C2}"/>
              </a:ext>
            </a:extLst>
          </p:cNvPr>
          <p:cNvSpPr txBox="1"/>
          <p:nvPr/>
        </p:nvSpPr>
        <p:spPr>
          <a:xfrm>
            <a:off x="15551875" y="6603060"/>
            <a:ext cx="5177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en-US" sz="2800" b="1" dirty="0"/>
              <a:t>19” Rackmount/Ships subs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BF7FDA-FAB6-960A-8137-CB788F0C59AF}"/>
              </a:ext>
            </a:extLst>
          </p:cNvPr>
          <p:cNvSpPr txBox="1"/>
          <p:nvPr/>
        </p:nvSpPr>
        <p:spPr>
          <a:xfrm>
            <a:off x="1736271" y="3912771"/>
            <a:ext cx="9439590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SOSA/VPX systems are applicable to all current and emerging chassis types in military embedded systems.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19AAE5-F84E-000F-22BB-35A449DB9D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2" t="48352" r="67444" b="15604"/>
          <a:stretch/>
        </p:blipFill>
        <p:spPr>
          <a:xfrm>
            <a:off x="14487064" y="3324193"/>
            <a:ext cx="3653360" cy="2377584"/>
          </a:xfrm>
          <a:prstGeom prst="rect">
            <a:avLst/>
          </a:prstGeom>
        </p:spPr>
      </p:pic>
      <p:pic>
        <p:nvPicPr>
          <p:cNvPr id="9" name="Picture 8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C5C6E623-2478-E17D-3D2A-6F62D2A6A5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48036" y="3324193"/>
            <a:ext cx="4039029" cy="23775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F49DCC-2496-B084-BDB4-EDDB374E36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87064" y="7350317"/>
            <a:ext cx="3653360" cy="24193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6D6A6F-8AE8-3A9D-BF56-5350F4D59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03908" y="7350317"/>
            <a:ext cx="4498941" cy="45365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3C66BCD-C56F-509E-77BB-3520BFD3E15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6" r="-6584"/>
          <a:stretch/>
        </p:blipFill>
        <p:spPr>
          <a:xfrm>
            <a:off x="13725195" y="9993680"/>
            <a:ext cx="5177098" cy="243170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36B9569-2BAC-F0B2-D94D-6DCE5677CC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3436484" y="7484647"/>
            <a:ext cx="3929657" cy="2419326"/>
          </a:xfrm>
          <a:prstGeom prst="rect">
            <a:avLst/>
          </a:prstGeom>
        </p:spPr>
      </p:pic>
      <p:pic>
        <p:nvPicPr>
          <p:cNvPr id="18" name="Content Placeholder 4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1CEAA7FC-7AF1-34FE-F6D5-78212776FE9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33067" y="7350317"/>
            <a:ext cx="3274561" cy="31360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0EE73C2-1F31-9AB2-9040-4D7AFE7617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2507" y="10169651"/>
            <a:ext cx="5367840" cy="188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1327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644A7-19F6-6DA6-0F6B-693FE4452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D6FDF2-4544-1706-03B0-99ABA702D5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1" y="581832"/>
            <a:ext cx="16023092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Liquid-Cooled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20AB2C-4F82-0910-E2A4-2618206A159D}"/>
              </a:ext>
            </a:extLst>
          </p:cNvPr>
          <p:cNvSpPr txBox="1"/>
          <p:nvPr/>
        </p:nvSpPr>
        <p:spPr>
          <a:xfrm>
            <a:off x="1736271" y="1995450"/>
            <a:ext cx="14651491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/>
              <a:t>Systems are available for all three Military platforms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2DE1D5B1-7245-9864-873A-2E9ED8A4EF75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127" y="2955191"/>
            <a:ext cx="6612882" cy="43411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562840-71FD-C378-D882-30774748B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87179" y="6979166"/>
            <a:ext cx="5199334" cy="55106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71101B-F01B-17F5-E591-032A55CDBC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6324177" y="2587043"/>
            <a:ext cx="6656860" cy="49612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4B1396-9589-86C1-F70D-7B191769D9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302"/>
          <a:stretch>
            <a:fillRect/>
          </a:stretch>
        </p:blipFill>
        <p:spPr bwMode="auto">
          <a:xfrm>
            <a:off x="11083233" y="7296352"/>
            <a:ext cx="6562180" cy="4961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9739378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A895F-452B-290F-56C3-171146FB2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89F16A-5ECE-6130-6A78-B090BA5588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1" y="581832"/>
            <a:ext cx="16023092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Added HPEC Axioms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4FECAC-4A6F-22D2-99A1-5C80BD850514}"/>
              </a:ext>
            </a:extLst>
          </p:cNvPr>
          <p:cNvSpPr txBox="1"/>
          <p:nvPr/>
        </p:nvSpPr>
        <p:spPr>
          <a:xfrm>
            <a:off x="1736271" y="4960043"/>
            <a:ext cx="15394442" cy="37959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Must operate autonomously with reduced network or network-denied environments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Must have an AI part of the system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Smart Fabrics are necessary to scale and leverage technical change (RDMA Ethernet)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HPEC systems must be liquid cooled – Next-generation AI inference engines exceed air cooling, and heat density exceeds air cooling options.</a:t>
            </a:r>
          </a:p>
        </p:txBody>
      </p:sp>
    </p:spTree>
    <p:extLst>
      <p:ext uri="{BB962C8B-B14F-4D97-AF65-F5344CB8AC3E}">
        <p14:creationId xmlns:p14="http://schemas.microsoft.com/office/powerpoint/2010/main" val="116686487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A4976-A9DE-D435-7E60-F74F5B9A5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9065E9-D631-E0E6-6158-88BA0F6D0D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98970" y="3139203"/>
            <a:ext cx="7450592" cy="1432706"/>
          </a:xfrm>
        </p:spPr>
        <p:txBody>
          <a:bodyPr/>
          <a:lstStyle/>
          <a:p>
            <a:r>
              <a:rPr lang="en-US" sz="101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THANK YOU!</a:t>
            </a:r>
          </a:p>
          <a:p>
            <a:endParaRPr lang="en-US" sz="10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393340-0991-F4DD-813F-AE5AD14E5CDE}"/>
              </a:ext>
            </a:extLst>
          </p:cNvPr>
          <p:cNvSpPr txBox="1"/>
          <p:nvPr/>
        </p:nvSpPr>
        <p:spPr>
          <a:xfrm>
            <a:off x="8098970" y="4733447"/>
            <a:ext cx="15394442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200" dirty="0"/>
              <a:t>For more information, see white paper.</a:t>
            </a:r>
          </a:p>
          <a:p>
            <a:pPr algn="l">
              <a:lnSpc>
                <a:spcPct val="150000"/>
              </a:lnSpc>
            </a:pPr>
            <a:r>
              <a:rPr lang="en-US" sz="3200" dirty="0">
                <a:hlinkClick r:id="rId2"/>
              </a:rPr>
              <a:t>www.lcrembeddedsystems.com/mosa-strategy-support-warfighters</a:t>
            </a:r>
            <a:endParaRPr lang="en-US" sz="3200" dirty="0"/>
          </a:p>
        </p:txBody>
      </p:sp>
      <p:pic>
        <p:nvPicPr>
          <p:cNvPr id="2" name="Picture 1" descr="A ship in a body of water&#10;&#10;Description automatically generated">
            <a:extLst>
              <a:ext uri="{FF2B5EF4-FFF2-40B4-BE49-F238E27FC236}">
                <a16:creationId xmlns:a16="http://schemas.microsoft.com/office/drawing/2014/main" id="{624542FF-E8DD-41AB-8257-4066A61E8D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93013" y="8248636"/>
            <a:ext cx="7012686" cy="4666623"/>
          </a:xfrm>
          <a:prstGeom prst="rect">
            <a:avLst/>
          </a:prstGeom>
          <a:effectLst>
            <a:softEdge rad="0"/>
          </a:effectLst>
        </p:spPr>
      </p:pic>
      <p:pic>
        <p:nvPicPr>
          <p:cNvPr id="4" name="Picture 3" descr="A fighter jet flying through a cloudy sky&#10;&#10;Description automatically generated">
            <a:extLst>
              <a:ext uri="{FF2B5EF4-FFF2-40B4-BE49-F238E27FC236}">
                <a16:creationId xmlns:a16="http://schemas.microsoft.com/office/drawing/2014/main" id="{01198415-3CE7-4E6D-9ACB-08FF46C503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6507" y="8243950"/>
            <a:ext cx="6796506" cy="4675997"/>
          </a:xfrm>
          <a:prstGeom prst="rect">
            <a:avLst/>
          </a:prstGeom>
          <a:effectLst>
            <a:softEdge rad="0"/>
          </a:effectLst>
        </p:spPr>
      </p:pic>
      <p:pic>
        <p:nvPicPr>
          <p:cNvPr id="6" name="Picture 5" descr="A military vehicle on a dirt road&#10;&#10;Description automatically generated">
            <a:extLst>
              <a:ext uri="{FF2B5EF4-FFF2-40B4-BE49-F238E27FC236}">
                <a16:creationId xmlns:a16="http://schemas.microsoft.com/office/drawing/2014/main" id="{F6C7EE51-B099-4783-BC75-67774634717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" y="3712942"/>
            <a:ext cx="6796509" cy="4531007"/>
          </a:xfrm>
          <a:prstGeom prst="rect">
            <a:avLst/>
          </a:prstGeom>
          <a:effectLst>
            <a:softEdge rad="0"/>
          </a:effectLst>
        </p:spPr>
      </p:pic>
      <p:pic>
        <p:nvPicPr>
          <p:cNvPr id="7" name="Picture 6" descr="A large ship in a body of water&#10;&#10;Description automatically generated">
            <a:extLst>
              <a:ext uri="{FF2B5EF4-FFF2-40B4-BE49-F238E27FC236}">
                <a16:creationId xmlns:a16="http://schemas.microsoft.com/office/drawing/2014/main" id="{A3845E00-C1EB-4CB8-A84A-35D02702CA4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05699" y="8243948"/>
            <a:ext cx="6796513" cy="4675996"/>
          </a:xfrm>
          <a:prstGeom prst="rect">
            <a:avLst/>
          </a:prstGeom>
          <a:effectLst>
            <a:softEdge rad="0"/>
          </a:effectLst>
        </p:spPr>
      </p:pic>
      <p:pic>
        <p:nvPicPr>
          <p:cNvPr id="8" name="Picture 7" descr="A large air plane flying in the sky&#10;&#10;Description automatically generated">
            <a:extLst>
              <a:ext uri="{FF2B5EF4-FFF2-40B4-BE49-F238E27FC236}">
                <a16:creationId xmlns:a16="http://schemas.microsoft.com/office/drawing/2014/main" id="{ED357512-E52F-4713-9ADA-8B2F4EAC6F6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6796517" cy="391354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Picture 8" descr="A picture containing satellite, transport&#10;&#10;Description automatically generated">
            <a:extLst>
              <a:ext uri="{FF2B5EF4-FFF2-40B4-BE49-F238E27FC236}">
                <a16:creationId xmlns:a16="http://schemas.microsoft.com/office/drawing/2014/main" id="{D2C3AA45-45EC-5058-0E87-3AC6DBFD32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" y="8243950"/>
            <a:ext cx="6796517" cy="467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14819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2E8BD-C9E1-44BE-E06D-60815FE14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93C9E-2BAD-3935-A280-8EBED6FC0E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2" y="581832"/>
            <a:ext cx="14061621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C5ISR Issues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211C10-5628-DCA1-AC3E-83B6C00CB9F0}"/>
              </a:ext>
            </a:extLst>
          </p:cNvPr>
          <p:cNvSpPr txBox="1"/>
          <p:nvPr/>
        </p:nvSpPr>
        <p:spPr>
          <a:xfrm>
            <a:off x="1736272" y="1763966"/>
            <a:ext cx="12404271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Too many sub-systems and an ever-changing threat environment.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49BAD8-ABA9-6F24-C11C-E02B3FB7F5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2" t="48352" r="67444" b="15604"/>
          <a:stretch/>
        </p:blipFill>
        <p:spPr>
          <a:xfrm>
            <a:off x="1736272" y="4115758"/>
            <a:ext cx="10502788" cy="68351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4E0C0C-50DD-305F-7588-CCBF9B32CE8F}"/>
              </a:ext>
            </a:extLst>
          </p:cNvPr>
          <p:cNvSpPr txBox="1"/>
          <p:nvPr/>
        </p:nvSpPr>
        <p:spPr>
          <a:xfrm>
            <a:off x="13185321" y="3882498"/>
            <a:ext cx="10368643" cy="71506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Challenges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/>
              <a:t>Increasing Operational tempo, low decision latency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Contested Spectrum and bandwidth scarcity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PNT degradation and timing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Cyber EW deception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Survivability, attrition, and graceful degradation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Environmental extremes SWAP-T Constraints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Power budgets and energy discipline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Maintenance and serviceability at the edge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Interoperability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Human machine teaming and cognitive overload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Data Stewardship and sovereignty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Technical change and acceleration of new threats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4BC29F9-9669-3B63-32E1-F004BBE03AC5}"/>
              </a:ext>
            </a:extLst>
          </p:cNvPr>
          <p:cNvGrpSpPr/>
          <p:nvPr/>
        </p:nvGrpSpPr>
        <p:grpSpPr>
          <a:xfrm>
            <a:off x="2421363" y="3520722"/>
            <a:ext cx="9132606" cy="595036"/>
            <a:chOff x="2274024" y="3287462"/>
            <a:chExt cx="9132606" cy="59503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D1C4720-02CD-5A65-B577-7753124829D1}"/>
                </a:ext>
              </a:extLst>
            </p:cNvPr>
            <p:cNvSpPr/>
            <p:nvPr/>
          </p:nvSpPr>
          <p:spPr>
            <a:xfrm>
              <a:off x="9168273" y="3287462"/>
              <a:ext cx="2238357" cy="59503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dirty="0"/>
                <a:t>APNT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D28214-26D7-3357-108E-AE357F57DE6D}"/>
                </a:ext>
              </a:extLst>
            </p:cNvPr>
            <p:cNvSpPr/>
            <p:nvPr/>
          </p:nvSpPr>
          <p:spPr>
            <a:xfrm>
              <a:off x="2274024" y="3287463"/>
              <a:ext cx="2364608" cy="59503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dirty="0"/>
                <a:t>SIG/INT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462219C-26C7-8DBB-5E4F-46F71078F295}"/>
                </a:ext>
              </a:extLst>
            </p:cNvPr>
            <p:cNvSpPr/>
            <p:nvPr/>
          </p:nvSpPr>
          <p:spPr>
            <a:xfrm>
              <a:off x="4660680" y="3287463"/>
              <a:ext cx="2238357" cy="59503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dirty="0"/>
                <a:t>COMS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3BFEFD5-836F-B950-58A3-D510F925EBED}"/>
                </a:ext>
              </a:extLst>
            </p:cNvPr>
            <p:cNvSpPr/>
            <p:nvPr/>
          </p:nvSpPr>
          <p:spPr>
            <a:xfrm>
              <a:off x="6920291" y="3287462"/>
              <a:ext cx="2238357" cy="59503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dirty="0"/>
                <a:t>360SA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784145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741EF-B125-A94D-28BA-F5A211A06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08548-2DCD-8538-726F-2B391BCFB9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2" y="581832"/>
            <a:ext cx="14061621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The Disruption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DF4FC3-8CCD-4C62-D70D-3094AF1F7319}"/>
              </a:ext>
            </a:extLst>
          </p:cNvPr>
          <p:cNvSpPr txBox="1"/>
          <p:nvPr/>
        </p:nvSpPr>
        <p:spPr>
          <a:xfrm>
            <a:off x="1736272" y="1797989"/>
            <a:ext cx="7464878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highlight>
                  <a:srgbClr val="FFFF00"/>
                </a:highlight>
                <a:uFillTx/>
                <a:latin typeface="+mn-lt"/>
                <a:ea typeface="+mn-ea"/>
                <a:cs typeface="+mn-cs"/>
                <a:sym typeface="Helvetica Light"/>
              </a:rPr>
              <a:t>ARTIFICIAL INTELLIGENCE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B2A982-0226-A71C-A461-3A522093D5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2" t="48352" r="67444" b="15604"/>
          <a:stretch/>
        </p:blipFill>
        <p:spPr>
          <a:xfrm>
            <a:off x="1736272" y="4115758"/>
            <a:ext cx="10502788" cy="68351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26025F-33BE-2339-4809-64BCD2FDCF30}"/>
              </a:ext>
            </a:extLst>
          </p:cNvPr>
          <p:cNvSpPr txBox="1"/>
          <p:nvPr/>
        </p:nvSpPr>
        <p:spPr>
          <a:xfrm>
            <a:off x="13185321" y="3882498"/>
            <a:ext cx="10368643" cy="71506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Challenges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/>
              <a:t>Increasing Operational tempo, low decision latency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Contested Spectrum and bandwidth scarcity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PNT degradation and timing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Cyber EW deception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Survivability, attrition, and graceful degradation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Environmental extremes SWAP-T Constraints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Power budgets and energy discipline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Maintenance and serviceability at the edge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Interoperability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Human machine teaming and cognitive overload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Data Stewardship and sovereignty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ea typeface="Times New Roman" panose="02020603050405020304" pitchFamily="18" charset="0"/>
              </a:rPr>
              <a:t>Technical change and acceleration of new threats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6990E9-103F-BB07-0683-B099E76A495A}"/>
              </a:ext>
            </a:extLst>
          </p:cNvPr>
          <p:cNvSpPr/>
          <p:nvPr/>
        </p:nvSpPr>
        <p:spPr>
          <a:xfrm>
            <a:off x="6672424" y="6560482"/>
            <a:ext cx="2238357" cy="5950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/>
              <a:t>APNT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03351F-128D-300D-AB19-7D57BC2A0872}"/>
              </a:ext>
            </a:extLst>
          </p:cNvPr>
          <p:cNvSpPr/>
          <p:nvPr/>
        </p:nvSpPr>
        <p:spPr>
          <a:xfrm>
            <a:off x="3207175" y="7745163"/>
            <a:ext cx="2364608" cy="5950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/>
              <a:t>SIG/INT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59DA54-503A-5F66-DB5D-B4C4EEFE02C3}"/>
              </a:ext>
            </a:extLst>
          </p:cNvPr>
          <p:cNvSpPr/>
          <p:nvPr/>
        </p:nvSpPr>
        <p:spPr>
          <a:xfrm>
            <a:off x="2522019" y="5918305"/>
            <a:ext cx="2238357" cy="5950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/>
              <a:t>COMS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0926B-BC2F-332A-8D02-E50ECD5C61D7}"/>
              </a:ext>
            </a:extLst>
          </p:cNvPr>
          <p:cNvSpPr/>
          <p:nvPr/>
        </p:nvSpPr>
        <p:spPr>
          <a:xfrm>
            <a:off x="6281817" y="5267457"/>
            <a:ext cx="2238357" cy="5950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/>
              <a:t>360SA</a:t>
            </a:r>
          </a:p>
        </p:txBody>
      </p:sp>
    </p:spTree>
    <p:extLst>
      <p:ext uri="{BB962C8B-B14F-4D97-AF65-F5344CB8AC3E}">
        <p14:creationId xmlns:p14="http://schemas.microsoft.com/office/powerpoint/2010/main" val="334578677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A4CEB-8067-126A-EC03-2091F971F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8D17DB-E9E6-0B89-EB2B-317725145B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2" y="581832"/>
            <a:ext cx="14061621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Sensor Chain – C5ISR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B1FEB-5BF5-96DB-A4FE-78D6AEEAC905}"/>
              </a:ext>
            </a:extLst>
          </p:cNvPr>
          <p:cNvSpPr txBox="1"/>
          <p:nvPr/>
        </p:nvSpPr>
        <p:spPr>
          <a:xfrm>
            <a:off x="1736272" y="1763966"/>
            <a:ext cx="12404271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Sense, Identify, and Act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30913A-D070-51FC-EEC8-6AC2E91E3604}"/>
              </a:ext>
            </a:extLst>
          </p:cNvPr>
          <p:cNvSpPr/>
          <p:nvPr/>
        </p:nvSpPr>
        <p:spPr>
          <a:xfrm>
            <a:off x="2840620" y="3616869"/>
            <a:ext cx="2588452" cy="4599228"/>
          </a:xfrm>
          <a:prstGeom prst="rect">
            <a:avLst/>
          </a:prstGeom>
          <a:scene3d>
            <a:camera prst="isometricLeftDown">
              <a:rot lat="2100000" lon="2700000" rev="0"/>
            </a:camera>
            <a:lightRig rig="freezing" dir="t"/>
          </a:scene3d>
          <a:sp3d prstMaterial="softEdge">
            <a:bevelT h="412750" prst="hardEdg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u="sng" dirty="0"/>
              <a:t>HM</a:t>
            </a:r>
            <a:r>
              <a:rPr lang="en-US" sz="3600" dirty="0"/>
              <a:t>I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AFF890-B01B-1B2D-80D5-8A028B2354C9}"/>
              </a:ext>
            </a:extLst>
          </p:cNvPr>
          <p:cNvSpPr/>
          <p:nvPr/>
        </p:nvSpPr>
        <p:spPr>
          <a:xfrm>
            <a:off x="12543241" y="3616869"/>
            <a:ext cx="2588452" cy="45992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isometricLeftDown">
              <a:rot lat="2100000" lon="2700000" rev="0"/>
            </a:camera>
            <a:lightRig rig="freezing" dir="t"/>
          </a:scene3d>
          <a:sp3d prstMaterial="softEdge">
            <a:bevelT h="412750" prst="hardEdg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DSP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06995F-CD87-4CB9-B1AA-1B39B7393898}"/>
              </a:ext>
            </a:extLst>
          </p:cNvPr>
          <p:cNvSpPr/>
          <p:nvPr/>
        </p:nvSpPr>
        <p:spPr>
          <a:xfrm>
            <a:off x="6074827" y="3616869"/>
            <a:ext cx="2588452" cy="4599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isometricLeftDown">
              <a:rot lat="2100000" lon="2700000" rev="0"/>
            </a:camera>
            <a:lightRig rig="freezing" dir="t"/>
          </a:scene3d>
          <a:sp3d prstMaterial="softEdge">
            <a:bevelT h="412750" prst="hardEdg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Store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DF3B6C-AABC-4017-10B7-23437D3E8083}"/>
              </a:ext>
            </a:extLst>
          </p:cNvPr>
          <p:cNvSpPr/>
          <p:nvPr/>
        </p:nvSpPr>
        <p:spPr>
          <a:xfrm>
            <a:off x="19011655" y="3616869"/>
            <a:ext cx="2588452" cy="45992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isometricLeftDown">
              <a:rot lat="2100000" lon="2700000" rev="0"/>
            </a:camera>
            <a:lightRig rig="freezing" dir="t"/>
          </a:scene3d>
          <a:sp3d prstMaterial="softEdge">
            <a:bevelT h="412750" prst="hardEdg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Sensor</a:t>
            </a:r>
          </a:p>
          <a:p>
            <a:pPr algn="ctr"/>
            <a:r>
              <a:rPr lang="en-US" sz="3600" dirty="0"/>
              <a:t>T/R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339C2B-F549-5C14-ABED-68E95065358C}"/>
              </a:ext>
            </a:extLst>
          </p:cNvPr>
          <p:cNvSpPr/>
          <p:nvPr/>
        </p:nvSpPr>
        <p:spPr>
          <a:xfrm>
            <a:off x="15777448" y="3616869"/>
            <a:ext cx="2588452" cy="45992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isometricLeftDown">
              <a:rot lat="2100000" lon="2700000" rev="0"/>
            </a:camera>
            <a:lightRig rig="freezing" dir="t"/>
          </a:scene3d>
          <a:sp3d prstMaterial="softEdge">
            <a:bevelT h="412750" prst="hardEdg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Digitize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498B82-14B3-7B1B-B213-563AEE7F1B28}"/>
              </a:ext>
            </a:extLst>
          </p:cNvPr>
          <p:cNvSpPr/>
          <p:nvPr/>
        </p:nvSpPr>
        <p:spPr>
          <a:xfrm>
            <a:off x="9309034" y="3616869"/>
            <a:ext cx="2588452" cy="45992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isometricLeftDown">
              <a:rot lat="2100000" lon="2700000" rev="0"/>
            </a:camera>
            <a:lightRig rig="freezing" dir="t"/>
          </a:scene3d>
          <a:sp3d prstMaterial="softEdge">
            <a:bevelT h="412750" prst="hardEdg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</a:t>
            </a:r>
          </a:p>
          <a:p>
            <a:pPr algn="ctr"/>
            <a:r>
              <a:rPr lang="en-US" sz="3600" dirty="0"/>
              <a:t>Decide</a:t>
            </a:r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C81007A4-9FA5-809D-3810-AFA089323DAC}"/>
              </a:ext>
            </a:extLst>
          </p:cNvPr>
          <p:cNvSpPr txBox="1"/>
          <p:nvPr/>
        </p:nvSpPr>
        <p:spPr>
          <a:xfrm>
            <a:off x="16087984" y="8754537"/>
            <a:ext cx="1967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8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Gsamples</a:t>
            </a:r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/s</a:t>
            </a:r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8E24AE1B-0C04-CBF0-9112-94A1E0DDDEE9}"/>
              </a:ext>
            </a:extLst>
          </p:cNvPr>
          <p:cNvSpPr txBox="1"/>
          <p:nvPr/>
        </p:nvSpPr>
        <p:spPr>
          <a:xfrm>
            <a:off x="12831051" y="8754537"/>
            <a:ext cx="219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914400" eaLnBrk="1" hangingPunct="1">
              <a:defRPr sz="2800" b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algn="l" defTabSz="914400" eaLnBrk="1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eaLnBrk="1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eaLnBrk="1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eaLnBrk="1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eaLnBrk="1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eaLnBrk="1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eaLnBrk="1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eaLnBrk="1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en-US" dirty="0"/>
              <a:t>1-100TFLOP/s</a:t>
            </a:r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6B27A063-7111-A546-1C59-5D16A6DAF50C}"/>
              </a:ext>
            </a:extLst>
          </p:cNvPr>
          <p:cNvSpPr txBox="1"/>
          <p:nvPr/>
        </p:nvSpPr>
        <p:spPr>
          <a:xfrm>
            <a:off x="9397809" y="8754537"/>
            <a:ext cx="2813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Millions</a:t>
            </a:r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Tokens/s</a:t>
            </a:r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id="{DB6140D8-19CD-E35F-CD91-D646324D5E73}"/>
              </a:ext>
            </a:extLst>
          </p:cNvPr>
          <p:cNvSpPr txBox="1"/>
          <p:nvPr/>
        </p:nvSpPr>
        <p:spPr>
          <a:xfrm>
            <a:off x="6488186" y="8754537"/>
            <a:ext cx="1761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914400" eaLnBrk="1" hangingPunct="1">
              <a:defRPr sz="2800" b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algn="l" defTabSz="914400" eaLnBrk="1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eaLnBrk="1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eaLnBrk="1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eaLnBrk="1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eaLnBrk="1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eaLnBrk="1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eaLnBrk="1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eaLnBrk="1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GB/s</a:t>
            </a: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267621A2-3F41-6346-671E-CAC8BA830FBE}"/>
              </a:ext>
            </a:extLst>
          </p:cNvPr>
          <p:cNvSpPr txBox="1"/>
          <p:nvPr/>
        </p:nvSpPr>
        <p:spPr>
          <a:xfrm>
            <a:off x="3253979" y="8754537"/>
            <a:ext cx="1761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30 </a:t>
            </a:r>
            <a:r>
              <a:rPr lang="en-US" sz="28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ms</a:t>
            </a:r>
            <a:endParaRPr lang="en-US" sz="28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CB50F4D-BF44-AE8D-5B07-608787F0435F}"/>
              </a:ext>
            </a:extLst>
          </p:cNvPr>
          <p:cNvSpPr/>
          <p:nvPr/>
        </p:nvSpPr>
        <p:spPr>
          <a:xfrm>
            <a:off x="3278038" y="10476009"/>
            <a:ext cx="3635801" cy="7539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APNT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C14F780-F44D-3AFD-70E2-B0A3BE6C0AEA}"/>
              </a:ext>
            </a:extLst>
          </p:cNvPr>
          <p:cNvSpPr/>
          <p:nvPr/>
        </p:nvSpPr>
        <p:spPr>
          <a:xfrm>
            <a:off x="8153844" y="10476009"/>
            <a:ext cx="3635801" cy="7539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COMS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F752959-EDC1-1E9E-18E8-F8BE28BC7A2A}"/>
              </a:ext>
            </a:extLst>
          </p:cNvPr>
          <p:cNvSpPr/>
          <p:nvPr/>
        </p:nvSpPr>
        <p:spPr>
          <a:xfrm>
            <a:off x="13013702" y="10476009"/>
            <a:ext cx="3635801" cy="7539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SIG INT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50ADEE7-EDBD-BF28-1777-416E01AA842B}"/>
              </a:ext>
            </a:extLst>
          </p:cNvPr>
          <p:cNvSpPr/>
          <p:nvPr/>
        </p:nvSpPr>
        <p:spPr>
          <a:xfrm>
            <a:off x="17889508" y="10476009"/>
            <a:ext cx="3635801" cy="7539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360SA</a:t>
            </a:r>
          </a:p>
        </p:txBody>
      </p:sp>
      <p:sp>
        <p:nvSpPr>
          <p:cNvPr id="27" name="Right Brace 26">
            <a:extLst>
              <a:ext uri="{FF2B5EF4-FFF2-40B4-BE49-F238E27FC236}">
                <a16:creationId xmlns:a16="http://schemas.microsoft.com/office/drawing/2014/main" id="{DC6E753C-B153-D4D6-3F01-8C8E587B80F9}"/>
              </a:ext>
            </a:extLst>
          </p:cNvPr>
          <p:cNvSpPr/>
          <p:nvPr/>
        </p:nvSpPr>
        <p:spPr>
          <a:xfrm rot="5400000">
            <a:off x="12101055" y="923631"/>
            <a:ext cx="595035" cy="1828204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0" name="TextBox 9">
            <a:extLst>
              <a:ext uri="{FF2B5EF4-FFF2-40B4-BE49-F238E27FC236}">
                <a16:creationId xmlns:a16="http://schemas.microsoft.com/office/drawing/2014/main" id="{280EBBB7-7201-5B9F-667B-3EEB30F69865}"/>
              </a:ext>
            </a:extLst>
          </p:cNvPr>
          <p:cNvSpPr txBox="1"/>
          <p:nvPr/>
        </p:nvSpPr>
        <p:spPr>
          <a:xfrm>
            <a:off x="18829182" y="8754537"/>
            <a:ext cx="340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914400" eaLnBrk="1" hangingPunct="1">
              <a:defRPr sz="1600" b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algn="l" defTabSz="914400" eaLnBrk="1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eaLnBrk="1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eaLnBrk="1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eaLnBrk="1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eaLnBrk="1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eaLnBrk="1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eaLnBrk="1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eaLnBrk="1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en-US" sz="2800" dirty="0"/>
              <a:t>Analog (0Hz-30GHz)</a:t>
            </a:r>
          </a:p>
        </p:txBody>
      </p:sp>
    </p:spTree>
    <p:extLst>
      <p:ext uri="{BB962C8B-B14F-4D97-AF65-F5344CB8AC3E}">
        <p14:creationId xmlns:p14="http://schemas.microsoft.com/office/powerpoint/2010/main" val="218040082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C5E0D-89F7-3653-097D-4CBE97E12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F4057-BFEF-C24A-96FC-CFC1AA635A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1" y="581832"/>
            <a:ext cx="16023092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SOSA – Sensor Open Systems Architecture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2FF20D-409F-4C14-E59E-D7EF25EEA957}"/>
              </a:ext>
            </a:extLst>
          </p:cNvPr>
          <p:cNvSpPr txBox="1"/>
          <p:nvPr/>
        </p:nvSpPr>
        <p:spPr>
          <a:xfrm>
            <a:off x="1736272" y="1763966"/>
            <a:ext cx="12404271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www.opengroup.org/sosa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6190B8-EF2B-A9B4-43ED-D40220EF80FA}"/>
              </a:ext>
            </a:extLst>
          </p:cNvPr>
          <p:cNvSpPr txBox="1"/>
          <p:nvPr/>
        </p:nvSpPr>
        <p:spPr>
          <a:xfrm>
            <a:off x="1736271" y="2882978"/>
            <a:ext cx="19037754" cy="584807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 algn="l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kern="1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 collaboration of U.S. armed services, tier-one defense primes, academia, and open systems providers.</a:t>
            </a:r>
          </a:p>
          <a:p>
            <a:pPr marL="285750" indent="-285750" algn="l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Mandated by the Secretaries of the Navy, Army, and Air Force as a requirement for future weapon systems</a:t>
            </a:r>
          </a:p>
          <a:p>
            <a:pPr marL="285750" indent="-285750" algn="l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Leverages open standards like FACE, MORA, Victory, and VITA (VPX/VNX) form factors</a:t>
            </a:r>
            <a:endParaRPr lang="en-US" sz="3200" kern="100" dirty="0"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SOSA defined VITA </a:t>
            </a:r>
            <a:r>
              <a:rPr lang="en-US" sz="3200" i="1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Plug-In Cards (PICs) 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are available to meet operational requirements for any C5ISR </a:t>
            </a:r>
          </a:p>
          <a:p>
            <a:pPr marL="285750" indent="-285750" algn="l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Optimized (Standards-based) Enclosures enable PICs to be deployed on any Platform</a:t>
            </a:r>
            <a:endParaRPr lang="en-US" sz="3200" dirty="0"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SOSA– </a:t>
            </a:r>
            <a:r>
              <a:rPr lang="en-US" sz="3200" b="1" u="sng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preferred strategy for deploying Modular Open Systems Approach (MOSA) </a:t>
            </a:r>
          </a:p>
        </p:txBody>
      </p:sp>
    </p:spTree>
    <p:extLst>
      <p:ext uri="{BB962C8B-B14F-4D97-AF65-F5344CB8AC3E}">
        <p14:creationId xmlns:p14="http://schemas.microsoft.com/office/powerpoint/2010/main" val="347779457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5B3F5-3D73-D63E-8AD3-F3AEA503D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1477C-97E8-484A-8010-58AED38E03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1" y="581832"/>
            <a:ext cx="16023092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SOSA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333C07-7E63-C782-3885-88AF4573E91F}"/>
              </a:ext>
            </a:extLst>
          </p:cNvPr>
          <p:cNvSpPr txBox="1"/>
          <p:nvPr/>
        </p:nvSpPr>
        <p:spPr>
          <a:xfrm>
            <a:off x="1736272" y="1763966"/>
            <a:ext cx="12404271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Subset of VITA hardware and a large infrastructure of SOFTWARE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5256534-4B81-F05C-FBF6-799A0AA5C65C}"/>
              </a:ext>
            </a:extLst>
          </p:cNvPr>
          <p:cNvSpPr/>
          <p:nvPr/>
        </p:nvSpPr>
        <p:spPr>
          <a:xfrm>
            <a:off x="1475354" y="3271838"/>
            <a:ext cx="8272463" cy="8272463"/>
          </a:xfrm>
          <a:prstGeom prst="ellipse">
            <a:avLst/>
          </a:prstGeom>
          <a:solidFill>
            <a:schemeClr val="bg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F6FACA8-5034-9D95-4F12-7944492A85FC}"/>
              </a:ext>
            </a:extLst>
          </p:cNvPr>
          <p:cNvSpPr/>
          <p:nvPr/>
        </p:nvSpPr>
        <p:spPr>
          <a:xfrm>
            <a:off x="2914650" y="4943475"/>
            <a:ext cx="6100763" cy="6100763"/>
          </a:xfrm>
          <a:prstGeom prst="ellipse">
            <a:avLst/>
          </a:prstGeom>
          <a:blipFill rotWithShape="1">
            <a:blip r:embed="rId2"/>
            <a:srcRect/>
            <a:tile tx="0" ty="0" sx="100000" sy="100000" flip="none" algn="tl"/>
          </a:blipFill>
          <a:ln w="12700" cap="flat">
            <a:solidFill>
              <a:schemeClr val="accent1">
                <a:lumMod val="50000"/>
              </a:scheme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18A7629-EB9F-5110-BE13-9E03FC0973F2}"/>
              </a:ext>
            </a:extLst>
          </p:cNvPr>
          <p:cNvSpPr/>
          <p:nvPr/>
        </p:nvSpPr>
        <p:spPr>
          <a:xfrm>
            <a:off x="4502433" y="7004446"/>
            <a:ext cx="3252788" cy="3252788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chemeClr val="accent1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C553AB4-2921-74E4-ED02-12351F41523C}"/>
              </a:ext>
            </a:extLst>
          </p:cNvPr>
          <p:cNvSpPr txBox="1"/>
          <p:nvPr/>
        </p:nvSpPr>
        <p:spPr>
          <a:xfrm>
            <a:off x="4270092" y="3944850"/>
            <a:ext cx="268298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www.VITA.org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706DFA4-DCB9-885F-C09A-34D67EFAEAB9}"/>
              </a:ext>
            </a:extLst>
          </p:cNvPr>
          <p:cNvSpPr txBox="1"/>
          <p:nvPr/>
        </p:nvSpPr>
        <p:spPr>
          <a:xfrm>
            <a:off x="4787334" y="5863697"/>
            <a:ext cx="268298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chemeClr val="bg1"/>
                </a:solidFill>
              </a:rPr>
              <a:t>VPX/VNX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DC71F76-DF11-D6A4-C84F-055279CB6629}"/>
              </a:ext>
            </a:extLst>
          </p:cNvPr>
          <p:cNvSpPr txBox="1"/>
          <p:nvPr/>
        </p:nvSpPr>
        <p:spPr>
          <a:xfrm>
            <a:off x="4787334" y="8137512"/>
            <a:ext cx="2682986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chemeClr val="bg1"/>
                </a:solidFill>
              </a:rPr>
              <a:t>SOSA-aligned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profiles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E86E17B-777D-E3B8-42C3-B3ED37153BFE}"/>
              </a:ext>
            </a:extLst>
          </p:cNvPr>
          <p:cNvSpPr/>
          <p:nvPr/>
        </p:nvSpPr>
        <p:spPr>
          <a:xfrm>
            <a:off x="14140543" y="3271837"/>
            <a:ext cx="8272463" cy="8272463"/>
          </a:xfrm>
          <a:prstGeom prst="ellipse">
            <a:avLst/>
          </a:prstGeom>
          <a:solidFill>
            <a:schemeClr val="bg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2BD80AD-B289-F85B-1E9D-D1FBC9366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3275" y="5212898"/>
            <a:ext cx="6990441" cy="4304844"/>
          </a:xfrm>
          <a:prstGeom prst="rect">
            <a:avLst/>
          </a:prstGeom>
        </p:spPr>
      </p:pic>
      <p:sp>
        <p:nvSpPr>
          <p:cNvPr id="31" name="Arrow: Right 30">
            <a:extLst>
              <a:ext uri="{FF2B5EF4-FFF2-40B4-BE49-F238E27FC236}">
                <a16:creationId xmlns:a16="http://schemas.microsoft.com/office/drawing/2014/main" id="{E5B79CE3-FD39-588C-9A10-5889A371EF9D}"/>
              </a:ext>
            </a:extLst>
          </p:cNvPr>
          <p:cNvSpPr/>
          <p:nvPr/>
        </p:nvSpPr>
        <p:spPr>
          <a:xfrm>
            <a:off x="11065295" y="6000688"/>
            <a:ext cx="2253410" cy="200751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highlight>
                <a:srgbClr val="000000"/>
              </a:highlight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82DE52-D171-113D-C6A5-EA116B3B6B02}"/>
              </a:ext>
            </a:extLst>
          </p:cNvPr>
          <p:cNvSpPr txBox="1"/>
          <p:nvPr/>
        </p:nvSpPr>
        <p:spPr>
          <a:xfrm>
            <a:off x="16935281" y="3944850"/>
            <a:ext cx="268298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SOSA</a:t>
            </a:r>
          </a:p>
        </p:txBody>
      </p:sp>
    </p:spTree>
    <p:extLst>
      <p:ext uri="{BB962C8B-B14F-4D97-AF65-F5344CB8AC3E}">
        <p14:creationId xmlns:p14="http://schemas.microsoft.com/office/powerpoint/2010/main" val="34595155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2480D-D9BE-8714-37E4-17513A85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9377AD-5B6F-F918-FCA3-01C502E93A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1" y="581832"/>
            <a:ext cx="16023092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HPEC Axioms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6B9257-F97D-85C3-FA86-9146A833BF64}"/>
              </a:ext>
            </a:extLst>
          </p:cNvPr>
          <p:cNvSpPr txBox="1"/>
          <p:nvPr/>
        </p:nvSpPr>
        <p:spPr>
          <a:xfrm>
            <a:off x="1736271" y="2005389"/>
            <a:ext cx="9439590" cy="97052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ea typeface="Times New Roman" panose="02020603050405020304" pitchFamily="18" charset="0"/>
              </a:rPr>
              <a:t>Maximize FLOPS 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ea typeface="Times New Roman" panose="02020603050405020304" pitchFamily="18" charset="0"/>
              </a:rPr>
              <a:t>Leverage Open Standards (HPC)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ea typeface="Times New Roman" panose="02020603050405020304" pitchFamily="18" charset="0"/>
              </a:rPr>
              <a:t>Constrained by SWAP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ea typeface="Times New Roman" panose="02020603050405020304" pitchFamily="18" charset="0"/>
              </a:rPr>
              <a:t>Operate in Harsh Environments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ea typeface="Times New Roman" panose="02020603050405020304" pitchFamily="18" charset="0"/>
              </a:rPr>
              <a:t>Secure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ea typeface="Times New Roman" panose="02020603050405020304" pitchFamily="18" charset="0"/>
              </a:rPr>
              <a:t>Needs Multi-processor 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ea typeface="Times New Roman" panose="02020603050405020304" pitchFamily="18" charset="0"/>
              </a:rPr>
              <a:t>High Speed low latency fabric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ea typeface="Times New Roman" panose="02020603050405020304" pitchFamily="18" charset="0"/>
              </a:rPr>
              <a:t>System performance depends on minimizing latency 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ea typeface="Times New Roman" panose="02020603050405020304" pitchFamily="18" charset="0"/>
              </a:rPr>
              <a:t>FPGAs integral with  sensor interfaces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ea typeface="Times New Roman" panose="02020603050405020304" pitchFamily="18" charset="0"/>
              </a:rPr>
              <a:t>Sensors and HPEC system are co-located – system is not dependent on external network connection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01916D-61D9-44BC-1068-1EE09636F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5861" y="2324818"/>
            <a:ext cx="12653307" cy="822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72796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53704-646F-E752-E2A4-843231695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762602-D0AF-CCE9-C4DB-EDAE55358C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6272" y="581832"/>
            <a:ext cx="14061621" cy="1287790"/>
          </a:xfrm>
        </p:spPr>
        <p:txBody>
          <a:bodyPr/>
          <a:lstStyle/>
          <a:p>
            <a:r>
              <a:rPr lang="en-US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Sensor Chain Becomes PICs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4E35D4-96FE-40E2-9F36-77FA6538CC38}"/>
              </a:ext>
            </a:extLst>
          </p:cNvPr>
          <p:cNvSpPr txBox="1"/>
          <p:nvPr/>
        </p:nvSpPr>
        <p:spPr>
          <a:xfrm>
            <a:off x="1736272" y="1763966"/>
            <a:ext cx="12404271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(Plug-in Cards)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A659B6-8725-A815-8C83-FAB3039F6D0E}"/>
              </a:ext>
            </a:extLst>
          </p:cNvPr>
          <p:cNvSpPr/>
          <p:nvPr/>
        </p:nvSpPr>
        <p:spPr>
          <a:xfrm>
            <a:off x="2840620" y="3616869"/>
            <a:ext cx="2588452" cy="4599228"/>
          </a:xfrm>
          <a:prstGeom prst="rect">
            <a:avLst/>
          </a:prstGeom>
          <a:scene3d>
            <a:camera prst="isometricLeftDown">
              <a:rot lat="2100000" lon="2700000" rev="0"/>
            </a:camera>
            <a:lightRig rig="freezing" dir="t"/>
          </a:scene3d>
          <a:sp3d prstMaterial="softEdge">
            <a:bevelT h="412750" prst="hardEdg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u="sng" dirty="0"/>
              <a:t>HM</a:t>
            </a:r>
            <a:r>
              <a:rPr lang="en-US" sz="3600" dirty="0"/>
              <a:t>I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A2404C-F9B0-8EA4-D023-2E7FCC3553A3}"/>
              </a:ext>
            </a:extLst>
          </p:cNvPr>
          <p:cNvSpPr/>
          <p:nvPr/>
        </p:nvSpPr>
        <p:spPr>
          <a:xfrm>
            <a:off x="12543241" y="3616869"/>
            <a:ext cx="2588452" cy="45992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isometricLeftDown">
              <a:rot lat="2100000" lon="2700000" rev="0"/>
            </a:camera>
            <a:lightRig rig="freezing" dir="t"/>
          </a:scene3d>
          <a:sp3d prstMaterial="softEdge">
            <a:bevelT h="412750" prst="hardEdg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DSP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A6BCED-3F45-B54C-5BE6-9791B6361035}"/>
              </a:ext>
            </a:extLst>
          </p:cNvPr>
          <p:cNvSpPr/>
          <p:nvPr/>
        </p:nvSpPr>
        <p:spPr>
          <a:xfrm>
            <a:off x="6074827" y="3616869"/>
            <a:ext cx="2588452" cy="4599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isometricLeftDown">
              <a:rot lat="2100000" lon="2700000" rev="0"/>
            </a:camera>
            <a:lightRig rig="freezing" dir="t"/>
          </a:scene3d>
          <a:sp3d prstMaterial="softEdge">
            <a:bevelT h="412750" prst="hardEdg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Store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A4642E-5FFF-E200-880B-EED6FC90BFC4}"/>
              </a:ext>
            </a:extLst>
          </p:cNvPr>
          <p:cNvSpPr/>
          <p:nvPr/>
        </p:nvSpPr>
        <p:spPr>
          <a:xfrm>
            <a:off x="19011655" y="3616869"/>
            <a:ext cx="2588452" cy="45992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isometricLeftDown">
              <a:rot lat="2100000" lon="2700000" rev="0"/>
            </a:camera>
            <a:lightRig rig="freezing" dir="t"/>
          </a:scene3d>
          <a:sp3d prstMaterial="softEdge">
            <a:bevelT h="412750" prst="hardEdg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Sensor</a:t>
            </a:r>
          </a:p>
          <a:p>
            <a:pPr algn="ctr"/>
            <a:r>
              <a:rPr lang="en-US" sz="3600" dirty="0"/>
              <a:t>T/R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0ADF41E-F2A1-663E-9B50-6C28B03CF9D7}"/>
              </a:ext>
            </a:extLst>
          </p:cNvPr>
          <p:cNvSpPr/>
          <p:nvPr/>
        </p:nvSpPr>
        <p:spPr>
          <a:xfrm>
            <a:off x="15777448" y="3616869"/>
            <a:ext cx="2588452" cy="45992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isometricLeftDown">
              <a:rot lat="2100000" lon="2700000" rev="0"/>
            </a:camera>
            <a:lightRig rig="freezing" dir="t"/>
          </a:scene3d>
          <a:sp3d prstMaterial="softEdge">
            <a:bevelT h="412750" prst="hardEdg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Digitize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52AA67-4FD6-060E-260E-2834247D0D60}"/>
              </a:ext>
            </a:extLst>
          </p:cNvPr>
          <p:cNvSpPr/>
          <p:nvPr/>
        </p:nvSpPr>
        <p:spPr>
          <a:xfrm>
            <a:off x="9309034" y="3616869"/>
            <a:ext cx="2588452" cy="45992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isometricLeftDown">
              <a:rot lat="2100000" lon="2700000" rev="0"/>
            </a:camera>
            <a:lightRig rig="freezing" dir="t"/>
          </a:scene3d>
          <a:sp3d prstMaterial="softEdge">
            <a:bevelT h="412750" prst="hardEdg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</a:t>
            </a:r>
          </a:p>
          <a:p>
            <a:pPr algn="ctr"/>
            <a:r>
              <a:rPr lang="en-US" sz="3600" dirty="0"/>
              <a:t>Decide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6532E6E-20DE-0D43-A3D6-69F9E3D7601D}"/>
              </a:ext>
            </a:extLst>
          </p:cNvPr>
          <p:cNvSpPr/>
          <p:nvPr/>
        </p:nvSpPr>
        <p:spPr>
          <a:xfrm>
            <a:off x="2478415" y="10852991"/>
            <a:ext cx="2151034" cy="7539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SBC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8DF03E2-43B1-388E-B885-05679EE8500C}"/>
              </a:ext>
            </a:extLst>
          </p:cNvPr>
          <p:cNvSpPr/>
          <p:nvPr/>
        </p:nvSpPr>
        <p:spPr>
          <a:xfrm>
            <a:off x="8825898" y="10852987"/>
            <a:ext cx="4038156" cy="7539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SBC/GPGPGU/FPGA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6E05AEA-CA73-F279-3B98-8D1DD6E69F15}"/>
              </a:ext>
            </a:extLst>
          </p:cNvPr>
          <p:cNvSpPr/>
          <p:nvPr/>
        </p:nvSpPr>
        <p:spPr>
          <a:xfrm>
            <a:off x="13889155" y="10852987"/>
            <a:ext cx="4038156" cy="7539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SBC/GPGPGU/FPGA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B35C857-967C-12EE-A010-E5215533DA07}"/>
              </a:ext>
            </a:extLst>
          </p:cNvPr>
          <p:cNvSpPr/>
          <p:nvPr/>
        </p:nvSpPr>
        <p:spPr>
          <a:xfrm>
            <a:off x="18952412" y="10852987"/>
            <a:ext cx="3635801" cy="7539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SBC/XMC/FPGA</a:t>
            </a:r>
          </a:p>
        </p:txBody>
      </p:sp>
      <p:pic>
        <p:nvPicPr>
          <p:cNvPr id="2" name="Picture 1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C53C891A-6A92-43AD-9A3D-03CF8C93B3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16" y="9104408"/>
            <a:ext cx="2413232" cy="15859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5D94505-0641-DEB8-4845-E1DB76D55DED}"/>
              </a:ext>
            </a:extLst>
          </p:cNvPr>
          <p:cNvSpPr/>
          <p:nvPr/>
        </p:nvSpPr>
        <p:spPr>
          <a:xfrm>
            <a:off x="5653811" y="10852987"/>
            <a:ext cx="2151034" cy="7539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SBC/SSD</a:t>
            </a:r>
          </a:p>
        </p:txBody>
      </p:sp>
      <p:pic>
        <p:nvPicPr>
          <p:cNvPr id="10" name="Picture 9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0B80976B-2B73-EDB5-5E97-1E762B2B71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712" y="9104408"/>
            <a:ext cx="2413232" cy="1585913"/>
          </a:xfrm>
          <a:prstGeom prst="rect">
            <a:avLst/>
          </a:prstGeom>
        </p:spPr>
      </p:pic>
      <p:pic>
        <p:nvPicPr>
          <p:cNvPr id="28" name="Picture 27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E2BA210F-B11D-70E3-D971-7715C8D202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360" y="9104407"/>
            <a:ext cx="2413232" cy="1585913"/>
          </a:xfrm>
          <a:prstGeom prst="rect">
            <a:avLst/>
          </a:prstGeom>
        </p:spPr>
      </p:pic>
      <p:pic>
        <p:nvPicPr>
          <p:cNvPr id="30" name="Picture 29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0D7EC707-12D4-64E6-9047-FCDD96B573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1617" y="9104406"/>
            <a:ext cx="2413232" cy="1585913"/>
          </a:xfrm>
          <a:prstGeom prst="rect">
            <a:avLst/>
          </a:prstGeom>
        </p:spPr>
      </p:pic>
      <p:pic>
        <p:nvPicPr>
          <p:cNvPr id="32" name="Picture 31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2A542BB7-1D9C-F7A2-57CC-7F130BBD0A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3696" y="9104406"/>
            <a:ext cx="2413232" cy="15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32257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913D1F-1495-4EE5-A0FF-BAD022EF97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1F0BC8-75B0-44B4-BD9E-AC13267A9D1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1FCC49B-4746-4BD2-9721-2B0E908B5387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1577</TotalTime>
  <Words>1002</Words>
  <Application>Microsoft Office PowerPoint</Application>
  <PresentationFormat>Custom</PresentationFormat>
  <Paragraphs>183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Helvetica Light</vt:lpstr>
      <vt:lpstr>Helvetica Neue</vt:lpstr>
      <vt:lpstr>Roboto</vt:lpstr>
      <vt:lpstr>Roboto Condensed</vt:lpstr>
      <vt:lpstr>Wingdings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333</cp:revision>
  <dcterms:modified xsi:type="dcterms:W3CDTF">2026-08-08T00:43:56Z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  <property fmtid="{D5CDD505-2E9C-101B-9397-08002B2CF9AE}" pid="3" name="MediaServiceImageTags">
    <vt:lpwstr/>
  </property>
</Properties>
</file>